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65" r:id="rId4"/>
    <p:sldId id="266" r:id="rId5"/>
    <p:sldId id="267" r:id="rId6"/>
    <p:sldId id="268" r:id="rId7"/>
    <p:sldId id="269" r:id="rId8"/>
    <p:sldId id="257" r:id="rId9"/>
    <p:sldId id="270" r:id="rId10"/>
    <p:sldId id="278" r:id="rId11"/>
    <p:sldId id="279" r:id="rId12"/>
    <p:sldId id="271" r:id="rId13"/>
    <p:sldId id="272" r:id="rId14"/>
    <p:sldId id="276" r:id="rId15"/>
    <p:sldId id="274" r:id="rId16"/>
    <p:sldId id="275" r:id="rId17"/>
    <p:sldId id="280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/>
    <p:restoredTop sz="94676"/>
  </p:normalViewPr>
  <p:slideViewPr>
    <p:cSldViewPr>
      <p:cViewPr varScale="1">
        <p:scale>
          <a:sx n="106" d="100"/>
          <a:sy n="106" d="100"/>
        </p:scale>
        <p:origin x="144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0EB55-1C8C-D944-B632-8F0D19789F1A}" type="datetimeFigureOut">
              <a:rPr lang="en-US" smtClean="0"/>
              <a:t>3/20/18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F665F-89DC-C348-88B4-F40A82DA1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52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08CBD-30C4-4040-9BEC-90640F0D61EA}" type="datetimeFigureOut">
              <a:rPr lang="en-SG" smtClean="0"/>
              <a:t>20/3/18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78685-B7EC-4E51-8B61-4D9F9F1E2A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27933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SG" dirty="0"/>
          </a:p>
        </p:txBody>
      </p:sp>
      <p:pic>
        <p:nvPicPr>
          <p:cNvPr id="7" name="Picture 21" descr="FOS_H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58750"/>
            <a:ext cx="2111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si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381000"/>
            <a:ext cx="2343150" cy="581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89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6657975"/>
            <a:ext cx="9144000" cy="228600"/>
          </a:xfrm>
          <a:prstGeom prst="rect">
            <a:avLst/>
          </a:prstGeom>
          <a:solidFill>
            <a:srgbClr val="C692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115DA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Picture 24" descr="FOS_H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75350"/>
            <a:ext cx="12954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7" descr="si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9175"/>
            <a:ext cx="1381125" cy="361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307975" y="836613"/>
            <a:ext cx="8620125" cy="77787"/>
          </a:xfrm>
          <a:prstGeom prst="rect">
            <a:avLst/>
          </a:prstGeom>
          <a:gradFill rotWithShape="0">
            <a:gsLst>
              <a:gs pos="0">
                <a:srgbClr val="464AFC">
                  <a:alpha val="80000"/>
                </a:srgbClr>
              </a:gs>
              <a:gs pos="100000">
                <a:srgbClr val="464AFC">
                  <a:gamma/>
                  <a:shade val="46275"/>
                  <a:invGamma/>
                  <a:alpha val="2000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8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0" y="6657975"/>
            <a:ext cx="9144000" cy="228600"/>
          </a:xfrm>
          <a:prstGeom prst="rect">
            <a:avLst/>
          </a:prstGeom>
          <a:solidFill>
            <a:srgbClr val="C692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115DA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‹#›</a:t>
            </a:fld>
            <a:endParaRPr lang="en-SG"/>
          </a:p>
        </p:txBody>
      </p:sp>
      <p:pic>
        <p:nvPicPr>
          <p:cNvPr id="8" name="Picture 24" descr="FOS_H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75350"/>
            <a:ext cx="12954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7" descr="si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9175"/>
            <a:ext cx="1381125" cy="361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307975" y="836613"/>
            <a:ext cx="8620125" cy="77787"/>
          </a:xfrm>
          <a:prstGeom prst="rect">
            <a:avLst/>
          </a:prstGeom>
          <a:gradFill rotWithShape="0">
            <a:gsLst>
              <a:gs pos="0">
                <a:srgbClr val="464AFC">
                  <a:alpha val="80000"/>
                </a:srgbClr>
              </a:gs>
              <a:gs pos="100000">
                <a:srgbClr val="464AFC">
                  <a:gamma/>
                  <a:shade val="46275"/>
                  <a:invGamma/>
                  <a:alpha val="2000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8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657975"/>
            <a:ext cx="9144000" cy="228600"/>
          </a:xfrm>
          <a:prstGeom prst="rect">
            <a:avLst/>
          </a:prstGeom>
          <a:solidFill>
            <a:srgbClr val="C692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115DA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‹#›</a:t>
            </a:fld>
            <a:endParaRPr lang="en-SG"/>
          </a:p>
        </p:txBody>
      </p:sp>
      <p:pic>
        <p:nvPicPr>
          <p:cNvPr id="6" name="Picture 24" descr="FOS_H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75350"/>
            <a:ext cx="12954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7" descr="si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9175"/>
            <a:ext cx="1381125" cy="361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307975" y="836613"/>
            <a:ext cx="8620125" cy="77787"/>
          </a:xfrm>
          <a:prstGeom prst="rect">
            <a:avLst/>
          </a:prstGeom>
          <a:gradFill rotWithShape="0">
            <a:gsLst>
              <a:gs pos="0">
                <a:srgbClr val="464AFC">
                  <a:alpha val="80000"/>
                </a:srgbClr>
              </a:gs>
              <a:gs pos="100000">
                <a:srgbClr val="464AFC">
                  <a:gamma/>
                  <a:shade val="46275"/>
                  <a:invGamma/>
                  <a:alpha val="2000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8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6657975"/>
            <a:ext cx="9144000" cy="228600"/>
          </a:xfrm>
          <a:prstGeom prst="rect">
            <a:avLst/>
          </a:prstGeom>
          <a:solidFill>
            <a:srgbClr val="C692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115DA3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24" descr="FOS_H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75350"/>
            <a:ext cx="12954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si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9175"/>
            <a:ext cx="1381125" cy="361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24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96" y="6669360"/>
            <a:ext cx="2133600" cy="216024"/>
          </a:xfrm>
          <a:prstGeom prst="rect">
            <a:avLst/>
          </a:prstGeom>
        </p:spPr>
        <p:txBody>
          <a:bodyPr vert="horz" lIns="90000" tIns="0" rIns="9000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69360"/>
            <a:ext cx="2895600" cy="216024"/>
          </a:xfrm>
          <a:prstGeom prst="rect">
            <a:avLst/>
          </a:prstGeom>
        </p:spPr>
        <p:txBody>
          <a:bodyPr vert="horz" lIns="90000" tIns="0" rIns="9000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4904" y="6669360"/>
            <a:ext cx="2133600" cy="216024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FD5B0C-E13F-4E8A-89B3-C7947FC10B15}" type="slidenum">
              <a:rPr lang="en-SG" smtClean="0"/>
              <a:pPr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6447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 End-to-end Systems the Ultimate Solutions for NLP?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Jing Jiang</a:t>
            </a:r>
          </a:p>
          <a:p>
            <a:endParaRPr lang="en-SG" sz="2400" dirty="0"/>
          </a:p>
          <a:p>
            <a:r>
              <a:rPr lang="en-SG" sz="2400" dirty="0"/>
              <a:t>March 20, 2018</a:t>
            </a:r>
          </a:p>
          <a:p>
            <a:r>
              <a:rPr lang="en-SG" sz="2400" dirty="0" err="1"/>
              <a:t>CICLing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095357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6FEB3-2DDD-9449-8D6B-A7F44872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End-to-end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10826-93C2-5A4C-A94C-8228061C8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believe end-to-end systems will become the ultimate solutions to all NLP applications?</a:t>
            </a:r>
          </a:p>
          <a:p>
            <a:pPr lvl="1"/>
            <a:r>
              <a:rPr lang="en-US" dirty="0"/>
              <a:t>Many intermediate steps such as morphological analysis, syntactic analysis or even discourse analysis would not be useful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50156-23A4-4B48-8302-6E87A464E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F0D78-6E30-3F43-9B9F-87CE3B399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6BA66-C4FD-C64D-8F5D-0A5AF0A4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820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28F7D-ACF4-B949-8D16-87F6A760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End-to-end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C1AEB-FBE8-2546-B4F4-2EA18E599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 do you believe end-to-end systems have their limitations?</a:t>
            </a:r>
          </a:p>
          <a:p>
            <a:pPr lvl="1"/>
            <a:r>
              <a:rPr lang="en-US" dirty="0" err="1"/>
              <a:t>E.g</a:t>
            </a:r>
            <a:r>
              <a:rPr lang="en-US" dirty="0"/>
              <a:t>, how do we share knowledge across different tasks?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F4518-4729-5840-BEA1-959F56604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BB5AC-DD1F-484B-B3FB-363C410F4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461B7-7B86-894B-9FB5-D1511046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2898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267F-B9CC-3540-A9AD-5F5A295EE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Your Thoughts?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CF8A6-77FD-DB4C-99C7-37FE3BA0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A2037-6310-D746-95E8-8E4AEDC1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3BB-2D6A-9340-ADA6-429D320D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151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5D9C7-A4D4-1A46-AB41-56B3B790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How do you typically build your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9D6E7-D642-0E47-86EC-7841F21A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Feature engineering + traditional ML method (e.g., SVM)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Mixture of traditional method and NN (e.g., incorporate POS tagging and parsing features into a neural network)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End-to-end (i.e., no feature engineering)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56DE4-8003-6B4F-9EB8-F5F7C29D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72D2B-1DA7-E64B-B1D8-F09593BB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70D42-4B79-3F43-ADD5-AC60E42F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59740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71BF-4227-C04B-9137-9EBDD79B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NN model useful for your task?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EBA62-E3B4-894B-A2FF-9B5B30709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Have not tried it yet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Tried but not useful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Useful through word </a:t>
            </a:r>
            <a:r>
              <a:rPr lang="en-US" dirty="0" err="1"/>
              <a:t>embeddings</a:t>
            </a:r>
            <a:r>
              <a:rPr lang="en-US" dirty="0"/>
              <a:t> only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Useful through models such as CNN and LSTM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30DF0-C94B-E14D-B797-DE4083D2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2577D-9E74-7A4B-B77E-A9BEA488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041DA-A50E-6848-9BBB-525F157D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46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2139-9815-4D44-9DDA-600E9D8A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Interpretability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12143-935A-434D-A3E0-5EA92CA40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think interpretability is important?</a:t>
            </a:r>
          </a:p>
          <a:p>
            <a:endParaRPr lang="en-US" dirty="0"/>
          </a:p>
          <a:p>
            <a:r>
              <a:rPr lang="en-US" dirty="0"/>
              <a:t>Do you find it hard to interpret your NN model?</a:t>
            </a:r>
          </a:p>
          <a:p>
            <a:endParaRPr lang="en-US" dirty="0"/>
          </a:p>
          <a:p>
            <a:r>
              <a:rPr lang="en-US" dirty="0"/>
              <a:t>Does error analysis help you come up with ways to improve your NN model?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822DF-5F2B-934C-AEC3-FC0BD839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2DE3A-2A07-2B45-92F2-3C090012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54485-7CCD-D84D-A14F-41DFBFBA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5767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EEFE-3B46-6443-B0F0-8AD2062C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8676B-2D0C-ED4E-9FF1-670BF5F31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model considered good if it requires heavy tuning?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Parameter sensitivity study?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FBA84-CD00-3341-BDFD-69970439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C8241-694B-6941-858E-CBE746C36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36725-4DB3-1848-87A5-5F2F36F5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18419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4E7ED-09DE-9F4B-9ADD-EB66D09A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Benchmark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ED2A1-0AC4-2449-9970-B66105118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we just chasing the numbers?</a:t>
            </a:r>
          </a:p>
          <a:p>
            <a:endParaRPr lang="en-US" dirty="0"/>
          </a:p>
          <a:p>
            <a:r>
              <a:rPr lang="en-US" dirty="0"/>
              <a:t>Statistical significance tests?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19844-5BBA-E144-AF8A-155FBB15F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C590A-5032-4E45-8CEB-D0190A42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FD11D-EFA9-DD4A-8E1E-34178648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1667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9E6B1-D8EA-FB45-A854-DF84EAAE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C8C92-8E41-DF49-B0A2-04B3B32A8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challenges do you face when adopting deep learning models for your NLP problem?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7EAEC-CD3F-184A-937D-EAA4F6D8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21E67-385A-6140-BDC9-3294C09D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0317B-A960-2B40-9A0D-830E40C6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18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827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96B38-6DB9-B441-95E2-F1FF989A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46FC0-8CD7-624A-8C26-2F1C7418B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Recent years have witnessed a fast-growing trend of using deep learning solutions, oftentimes end-to-end, for NLP tasks.</a:t>
            </a:r>
          </a:p>
          <a:p>
            <a:pPr lvl="1"/>
            <a:r>
              <a:rPr lang="en-US" dirty="0"/>
              <a:t>Machine translation</a:t>
            </a:r>
          </a:p>
          <a:p>
            <a:pPr lvl="1"/>
            <a:r>
              <a:rPr lang="en-US" dirty="0"/>
              <a:t>Information extraction</a:t>
            </a:r>
          </a:p>
          <a:p>
            <a:pPr lvl="1"/>
            <a:r>
              <a:rPr lang="en-US" dirty="0"/>
              <a:t>Question answering </a:t>
            </a:r>
          </a:p>
          <a:p>
            <a:pPr lvl="1"/>
            <a:r>
              <a:rPr lang="en-US" dirty="0"/>
              <a:t>Abstractive summarization</a:t>
            </a:r>
          </a:p>
          <a:p>
            <a:r>
              <a:rPr lang="en-US" dirty="0"/>
              <a:t>Good performance</a:t>
            </a:r>
          </a:p>
          <a:p>
            <a:r>
              <a:rPr lang="en-US" dirty="0"/>
              <a:t>No feature engineering</a:t>
            </a:r>
          </a:p>
          <a:p>
            <a:r>
              <a:rPr lang="en-US" dirty="0"/>
              <a:t>Requires a large amount of training data</a:t>
            </a:r>
          </a:p>
          <a:p>
            <a:r>
              <a:rPr lang="en-US" dirty="0"/>
              <a:t>Hard to interpret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BC4AA-3580-6142-AA68-891EA8A02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A13E2-CD3B-8444-A1BA-0C6BFE02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664D9-AACF-4B4E-88D1-F417F736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456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1ECD-4CAB-2548-BBAA-A981D5B51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Question Answering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30CFC-EA84-0647-B64A-746117DA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B6DB2C-FE00-854E-B7B0-787C42F7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89A9D-E855-0348-A01E-C6BD25C4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3</a:t>
            </a:fld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E2B03B-75BB-4745-80DC-FE6FA49E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1000235"/>
            <a:ext cx="8460432" cy="548625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A694D02D-25E6-8F48-94DB-37590A01C4F5}"/>
              </a:ext>
            </a:extLst>
          </p:cNvPr>
          <p:cNvSpPr/>
          <p:nvPr/>
        </p:nvSpPr>
        <p:spPr>
          <a:xfrm>
            <a:off x="1691680" y="2276872"/>
            <a:ext cx="1656184" cy="1008112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212929E-B5CD-594E-B4C3-EE0E4DE47E52}"/>
              </a:ext>
            </a:extLst>
          </p:cNvPr>
          <p:cNvSpPr/>
          <p:nvPr/>
        </p:nvSpPr>
        <p:spPr>
          <a:xfrm>
            <a:off x="1102296" y="5444282"/>
            <a:ext cx="1656184" cy="1008112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3472998-DD7D-4743-86F5-564AC2623C50}"/>
              </a:ext>
            </a:extLst>
          </p:cNvPr>
          <p:cNvSpPr/>
          <p:nvPr/>
        </p:nvSpPr>
        <p:spPr>
          <a:xfrm>
            <a:off x="6019800" y="2852936"/>
            <a:ext cx="1656184" cy="1008112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4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D9331-F208-484E-AB88-6908966D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Answering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7C754-839F-2B4A-990D-8A7586FCE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81430-BAF4-D543-9C28-A611159C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2CEB6-3BDE-434B-BC29-CE66A181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EBD36-B9DA-7E45-A4A7-9A0B8B0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4</a:t>
            </a:fld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AA9A03-19A2-8648-8458-A28DB2547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1000235"/>
            <a:ext cx="8460432" cy="548625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7C9C644-2BB7-6745-93AC-1D58D354C178}"/>
              </a:ext>
            </a:extLst>
          </p:cNvPr>
          <p:cNvSpPr/>
          <p:nvPr/>
        </p:nvSpPr>
        <p:spPr>
          <a:xfrm>
            <a:off x="1907704" y="2663244"/>
            <a:ext cx="5328592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dirty="0"/>
              <a:t>named entity recognition</a:t>
            </a:r>
          </a:p>
          <a:p>
            <a:r>
              <a:rPr lang="en-US" sz="3200" dirty="0"/>
              <a:t>     question type analysis</a:t>
            </a:r>
          </a:p>
          <a:p>
            <a:r>
              <a:rPr lang="en-US" sz="3200" dirty="0"/>
              <a:t>          syntactic parsing</a:t>
            </a:r>
          </a:p>
          <a:p>
            <a:r>
              <a:rPr lang="en-US" sz="3200" dirty="0"/>
              <a:t>               semantic parsing</a:t>
            </a:r>
          </a:p>
        </p:txBody>
      </p:sp>
    </p:spTree>
    <p:extLst>
      <p:ext uri="{BB962C8B-B14F-4D97-AF65-F5344CB8AC3E}">
        <p14:creationId xmlns:p14="http://schemas.microsoft.com/office/powerpoint/2010/main" val="40744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6625-1EB6-6F46-B17A-87744D82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End-to-end Question Answering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8896-7A63-7F43-9E76-4AB8D0643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Starts from passages and questions as word sequences</a:t>
            </a:r>
          </a:p>
          <a:p>
            <a:r>
              <a:rPr lang="en-US" dirty="0"/>
              <a:t>Uses deep neural networks for encoding, matching and prediction</a:t>
            </a:r>
          </a:p>
          <a:p>
            <a:r>
              <a:rPr lang="en-US" dirty="0"/>
              <a:t>Does not need named entity recognition, question type analysis, syntactic parsing, etc.</a:t>
            </a:r>
          </a:p>
          <a:p>
            <a:r>
              <a:rPr lang="en-US" dirty="0"/>
              <a:t>On some benchmark dataset, best performance is close to human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C0A72-07AD-E243-AA5D-E0DC09EAE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D183E-FCB9-1642-A489-EB6BD0A30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645ED-B866-0F4A-8824-45AA28738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104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68E77-FACF-014D-B0FE-CC0B296C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SQuAD</a:t>
            </a:r>
            <a:r>
              <a:rPr lang="en-US" dirty="0"/>
              <a:t> Leaderboard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EE09EB8-1E96-0946-8BF7-EB92D52EC5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87" y="1052736"/>
            <a:ext cx="5761426" cy="514508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A095-1B3E-8149-B222-D4F508D75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7C4BF-2313-4E4F-8ABC-CF68E4732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99D20-D795-0544-AD68-BDCC9C95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236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DF53-143D-2C48-ABF4-95D89475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E561A-E656-CA4A-89A5-DEF8C82D5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Relation extraction</a:t>
            </a:r>
          </a:p>
          <a:p>
            <a:pPr lvl="1"/>
            <a:r>
              <a:rPr lang="en-US" dirty="0"/>
              <a:t>Traditionally feature engineering involves POS tagging, constituency parsing, dependency parsing, etc.</a:t>
            </a:r>
          </a:p>
          <a:p>
            <a:pPr lvl="1"/>
            <a:r>
              <a:rPr lang="en-US" dirty="0"/>
              <a:t>Recent work uses LSTM or CNN and position embedding, without feature engineering</a:t>
            </a:r>
          </a:p>
          <a:p>
            <a:r>
              <a:rPr lang="en-US" dirty="0"/>
              <a:t>Headline generation</a:t>
            </a:r>
          </a:p>
          <a:p>
            <a:pPr lvl="1"/>
            <a:r>
              <a:rPr lang="en-US" dirty="0"/>
              <a:t>Recent work uses sequence-to-sequence model trained on large amount of automatically obtained training data</a:t>
            </a:r>
          </a:p>
          <a:p>
            <a:r>
              <a:rPr lang="en-US" dirty="0"/>
              <a:t>Neural machine translation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70FE3-4DA5-8641-83DE-9613AACA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7B0B2-27A6-3F4C-BA68-44A69383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0B1FA-F9B3-3D44-964F-04AC1CF34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7253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3FD04-8C7D-8C4B-9DBF-DA4C4A4F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End-to-end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E263-2BCE-254F-9BAA-C7B5D65EE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Eliminate the need to design subcomponents and features</a:t>
            </a:r>
          </a:p>
          <a:p>
            <a:pPr lvl="1"/>
            <a:r>
              <a:rPr lang="en-US" dirty="0"/>
              <a:t>Reduce error propagation</a:t>
            </a:r>
          </a:p>
          <a:p>
            <a:pPr lvl="1"/>
            <a:r>
              <a:rPr lang="en-US" dirty="0"/>
              <a:t>Results are good when sufficient training data is used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77C91-3874-3B4F-9A93-49952863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400C2-98EB-3F49-9771-B80AFEEAE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AD11-ECED-844E-898D-28A186334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1243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86068-1AD6-2E43-990B-B59435306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End-to-end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EC81D-415F-C64F-A4AA-B2A98D3F3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Problems:</a:t>
            </a:r>
          </a:p>
          <a:p>
            <a:pPr lvl="1"/>
            <a:r>
              <a:rPr lang="en-US" dirty="0"/>
              <a:t>Require a large amount of training data, which may not always be readily available</a:t>
            </a:r>
          </a:p>
          <a:p>
            <a:pPr lvl="1"/>
            <a:r>
              <a:rPr lang="en-US" dirty="0"/>
              <a:t>Require careful tuning</a:t>
            </a:r>
          </a:p>
          <a:p>
            <a:pPr lvl="1"/>
            <a:r>
              <a:rPr lang="en-US" dirty="0"/>
              <a:t>May not be adaptable to a different dataset or domain / overfitting</a:t>
            </a:r>
          </a:p>
          <a:p>
            <a:pPr lvl="1"/>
            <a:r>
              <a:rPr lang="en-US" dirty="0"/>
              <a:t>Hard to interpret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8EA14-E9F1-324B-8083-C4548DE2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CBCEF-1FEA-E247-870F-807A6ED9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1043E-6116-D745-9EE4-5E98DD8A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D5B0C-E13F-4E8A-89B3-C7947FC10B15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880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486</Words>
  <Application>Microsoft Macintosh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Are End-to-end Systems the Ultimate Solutions for NLP?</vt:lpstr>
      <vt:lpstr>Background</vt:lpstr>
      <vt:lpstr>Example: Question Answering</vt:lpstr>
      <vt:lpstr>Question Answering</vt:lpstr>
      <vt:lpstr>End-to-end Question Answering</vt:lpstr>
      <vt:lpstr>SQuAD Leaderboard</vt:lpstr>
      <vt:lpstr>Other Examples</vt:lpstr>
      <vt:lpstr>End-to-end Systems</vt:lpstr>
      <vt:lpstr>End-to-end Systems</vt:lpstr>
      <vt:lpstr>End-to-end Systems</vt:lpstr>
      <vt:lpstr>End-to-end Systems</vt:lpstr>
      <vt:lpstr>What Are Your Thoughts?</vt:lpstr>
      <vt:lpstr>How do you typically build your systems?</vt:lpstr>
      <vt:lpstr>Is NN model useful for your task?</vt:lpstr>
      <vt:lpstr>Interpretability</vt:lpstr>
      <vt:lpstr>Tuning</vt:lpstr>
      <vt:lpstr>Benchmark datasets</vt:lpstr>
      <vt:lpstr>Challenges</vt:lpstr>
    </vt:vector>
  </TitlesOfParts>
  <Company>Singapore Management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Jiang</dc:creator>
  <cp:lastModifiedBy>Microsoft Office User</cp:lastModifiedBy>
  <cp:revision>100</cp:revision>
  <dcterms:created xsi:type="dcterms:W3CDTF">2012-08-20T10:26:53Z</dcterms:created>
  <dcterms:modified xsi:type="dcterms:W3CDTF">2018-03-20T06:01:06Z</dcterms:modified>
</cp:coreProperties>
</file>